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Rubik" charset="1" panose="00000000000000000000"/>
      <p:regular r:id="rId7"/>
    </p:embeddedFont>
    <p:embeddedFont>
      <p:font typeface="Rubik Medium" charset="1" panose="00000600000000000000"/>
      <p:regular r:id="rId8"/>
    </p:embeddedFont>
    <p:embeddedFont>
      <p:font typeface="Rubik Bold" charset="1" panose="00000800000000000000"/>
      <p:regular r:id="rId9"/>
    </p:embeddedFont>
    <p:embeddedFont>
      <p:font typeface="Open Sans Bold" charset="1" panose="020B0806030504020204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0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4474112" y="1073274"/>
            <a:ext cx="3636" cy="2882586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" id="3"/>
          <p:cNvGrpSpPr/>
          <p:nvPr/>
        </p:nvGrpSpPr>
        <p:grpSpPr>
          <a:xfrm rot="0">
            <a:off x="3365034" y="1073271"/>
            <a:ext cx="2218155" cy="659930"/>
            <a:chOff x="0" y="0"/>
            <a:chExt cx="1355186" cy="40318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355186" cy="403186"/>
            </a:xfrm>
            <a:custGeom>
              <a:avLst/>
              <a:gdLst/>
              <a:ahLst/>
              <a:cxnLst/>
              <a:rect r="r" b="b" t="t" l="l"/>
              <a:pathLst>
                <a:path h="403186" w="1355186">
                  <a:moveTo>
                    <a:pt x="1151986" y="0"/>
                  </a:moveTo>
                  <a:cubicBezTo>
                    <a:pt x="1264211" y="0"/>
                    <a:pt x="1355186" y="90256"/>
                    <a:pt x="1355186" y="201593"/>
                  </a:cubicBezTo>
                  <a:cubicBezTo>
                    <a:pt x="1355186" y="312929"/>
                    <a:pt x="1264211" y="403186"/>
                    <a:pt x="1151986" y="403186"/>
                  </a:cubicBezTo>
                  <a:lnTo>
                    <a:pt x="203200" y="403186"/>
                  </a:lnTo>
                  <a:cubicBezTo>
                    <a:pt x="90976" y="403186"/>
                    <a:pt x="0" y="312929"/>
                    <a:pt x="0" y="201593"/>
                  </a:cubicBezTo>
                  <a:cubicBezTo>
                    <a:pt x="0" y="9025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19050"/>
              <a:ext cx="1355186" cy="422236"/>
            </a:xfrm>
            <a:prstGeom prst="rect">
              <a:avLst/>
            </a:prstGeom>
          </p:spPr>
          <p:txBody>
            <a:bodyPr anchor="ctr" rtlCol="false" tIns="55866" lIns="55866" bIns="55866" rIns="55866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4119079" y="1533308"/>
            <a:ext cx="717339" cy="1551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76"/>
              </a:lnSpc>
            </a:pPr>
            <a:r>
              <a:rPr lang="en-US" sz="911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PRESIDENTE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524778" y="1132112"/>
            <a:ext cx="1898669" cy="341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3"/>
              </a:lnSpc>
            </a:pPr>
            <a:r>
              <a:rPr lang="en-US" sz="987">
                <a:solidFill>
                  <a:srgbClr val="000000"/>
                </a:solidFill>
                <a:latin typeface="Rubik Medium"/>
                <a:ea typeface="Rubik Medium"/>
                <a:cs typeface="Rubik Medium"/>
                <a:sym typeface="Rubik Medium"/>
              </a:rPr>
              <a:t>D. Miguel Ángel López González</a:t>
            </a:r>
          </a:p>
          <a:p>
            <a:pPr algn="ctr">
              <a:lnSpc>
                <a:spcPts val="1383"/>
              </a:lnSpc>
            </a:pPr>
            <a:r>
              <a:rPr lang="en-US" sz="987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COAG CANARIAS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3047492" y="1793209"/>
            <a:ext cx="2853240" cy="692286"/>
            <a:chOff x="0" y="0"/>
            <a:chExt cx="1661721" cy="403186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661721" cy="403186"/>
            </a:xfrm>
            <a:custGeom>
              <a:avLst/>
              <a:gdLst/>
              <a:ahLst/>
              <a:cxnLst/>
              <a:rect r="r" b="b" t="t" l="l"/>
              <a:pathLst>
                <a:path h="403186" w="1661721">
                  <a:moveTo>
                    <a:pt x="1458521" y="0"/>
                  </a:moveTo>
                  <a:cubicBezTo>
                    <a:pt x="1570745" y="0"/>
                    <a:pt x="1661721" y="90256"/>
                    <a:pt x="1661721" y="201593"/>
                  </a:cubicBezTo>
                  <a:cubicBezTo>
                    <a:pt x="1661721" y="312929"/>
                    <a:pt x="1570745" y="403186"/>
                    <a:pt x="1458521" y="403186"/>
                  </a:cubicBezTo>
                  <a:lnTo>
                    <a:pt x="203200" y="403186"/>
                  </a:lnTo>
                  <a:cubicBezTo>
                    <a:pt x="90976" y="403186"/>
                    <a:pt x="0" y="312929"/>
                    <a:pt x="0" y="201593"/>
                  </a:cubicBezTo>
                  <a:cubicBezTo>
                    <a:pt x="0" y="9025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19050"/>
              <a:ext cx="1661721" cy="422236"/>
            </a:xfrm>
            <a:prstGeom prst="rect">
              <a:avLst/>
            </a:prstGeom>
          </p:spPr>
          <p:txBody>
            <a:bodyPr anchor="ctr" rtlCol="false" tIns="56128" lIns="56128" bIns="56128" rIns="56128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3961787" y="2235507"/>
            <a:ext cx="1005311" cy="15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2"/>
              </a:lnSpc>
            </a:pPr>
            <a:r>
              <a:rPr lang="en-US" sz="916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VICEPRESIDENTA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47492" y="1829406"/>
            <a:ext cx="2833902" cy="3428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 Medium"/>
                <a:ea typeface="Rubik Medium"/>
                <a:cs typeface="Rubik Medium"/>
                <a:sym typeface="Rubik Medium"/>
              </a:rPr>
              <a:t>Dña. Ángela Delgado Díaz</a:t>
            </a:r>
          </a:p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GARAÑAÑA SOCIEDAD COOPERATIVA AGRARIA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3335484" y="2543671"/>
            <a:ext cx="2277255" cy="677513"/>
            <a:chOff x="0" y="0"/>
            <a:chExt cx="1355186" cy="403186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55186" cy="403186"/>
            </a:xfrm>
            <a:custGeom>
              <a:avLst/>
              <a:gdLst/>
              <a:ahLst/>
              <a:cxnLst/>
              <a:rect r="r" b="b" t="t" l="l"/>
              <a:pathLst>
                <a:path h="403186" w="1355186">
                  <a:moveTo>
                    <a:pt x="1151986" y="0"/>
                  </a:moveTo>
                  <a:cubicBezTo>
                    <a:pt x="1264211" y="0"/>
                    <a:pt x="1355186" y="90256"/>
                    <a:pt x="1355186" y="201593"/>
                  </a:cubicBezTo>
                  <a:cubicBezTo>
                    <a:pt x="1355186" y="312929"/>
                    <a:pt x="1264211" y="403186"/>
                    <a:pt x="1151986" y="403186"/>
                  </a:cubicBezTo>
                  <a:lnTo>
                    <a:pt x="203200" y="403186"/>
                  </a:lnTo>
                  <a:cubicBezTo>
                    <a:pt x="90976" y="403186"/>
                    <a:pt x="0" y="312929"/>
                    <a:pt x="0" y="201593"/>
                  </a:cubicBezTo>
                  <a:cubicBezTo>
                    <a:pt x="0" y="9025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19050"/>
              <a:ext cx="1355186" cy="422236"/>
            </a:xfrm>
            <a:prstGeom prst="rect">
              <a:avLst/>
            </a:prstGeom>
          </p:spPr>
          <p:txBody>
            <a:bodyPr anchor="ctr" rtlCol="false" tIns="56128" lIns="56128" bIns="56128" rIns="56128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4093067" y="2980721"/>
            <a:ext cx="769362" cy="15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2"/>
              </a:lnSpc>
            </a:pPr>
            <a:r>
              <a:rPr lang="en-US" sz="916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SECRETARIO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3544428" y="2587775"/>
            <a:ext cx="1907566" cy="3428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 Medium"/>
                <a:ea typeface="Rubik Medium"/>
                <a:cs typeface="Rubik Medium"/>
                <a:sym typeface="Rubik Medium"/>
              </a:rPr>
              <a:t>D. Valentín E. González Évora</a:t>
            </a:r>
          </a:p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CABILDO INSULAR DE TENERIFE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2837827" y="3279361"/>
            <a:ext cx="3272571" cy="676499"/>
            <a:chOff x="0" y="0"/>
            <a:chExt cx="1950414" cy="403186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950414" cy="403186"/>
            </a:xfrm>
            <a:custGeom>
              <a:avLst/>
              <a:gdLst/>
              <a:ahLst/>
              <a:cxnLst/>
              <a:rect r="r" b="b" t="t" l="l"/>
              <a:pathLst>
                <a:path h="403186" w="1950414">
                  <a:moveTo>
                    <a:pt x="1747214" y="0"/>
                  </a:moveTo>
                  <a:cubicBezTo>
                    <a:pt x="1859438" y="0"/>
                    <a:pt x="1950414" y="90256"/>
                    <a:pt x="1950414" y="201593"/>
                  </a:cubicBezTo>
                  <a:cubicBezTo>
                    <a:pt x="1950414" y="312929"/>
                    <a:pt x="1859438" y="403186"/>
                    <a:pt x="1747214" y="403186"/>
                  </a:cubicBezTo>
                  <a:lnTo>
                    <a:pt x="203200" y="403186"/>
                  </a:lnTo>
                  <a:cubicBezTo>
                    <a:pt x="90976" y="403186"/>
                    <a:pt x="0" y="312929"/>
                    <a:pt x="0" y="201593"/>
                  </a:cubicBezTo>
                  <a:cubicBezTo>
                    <a:pt x="0" y="9025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1950414" cy="422236"/>
            </a:xfrm>
            <a:prstGeom prst="rect">
              <a:avLst/>
            </a:prstGeom>
          </p:spPr>
          <p:txBody>
            <a:bodyPr anchor="ctr" rtlCol="false" tIns="56128" lIns="56128" bIns="56128" rIns="56128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sp>
        <p:nvSpPr>
          <p:cNvPr name="TextBox 21" id="21"/>
          <p:cNvSpPr txBox="true"/>
          <p:nvPr/>
        </p:nvSpPr>
        <p:spPr>
          <a:xfrm rot="0">
            <a:off x="4177245" y="3723512"/>
            <a:ext cx="601006" cy="15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2"/>
              </a:lnSpc>
            </a:pPr>
            <a:r>
              <a:rPr lang="en-US" sz="916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TESORERO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881973" y="3323465"/>
            <a:ext cx="3165586" cy="3428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 Medium"/>
                <a:ea typeface="Rubik Medium"/>
                <a:cs typeface="Rubik Medium"/>
                <a:sym typeface="Rubik Medium"/>
              </a:rPr>
              <a:t>D. Pablo Pestano Gabino</a:t>
            </a:r>
          </a:p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ASOCIACIÓN DE APICULTORES DE TENERIFE (APITEN)</a:t>
            </a:r>
          </a:p>
        </p:txBody>
      </p:sp>
      <p:grpSp>
        <p:nvGrpSpPr>
          <p:cNvPr name="Group 23" id="23"/>
          <p:cNvGrpSpPr/>
          <p:nvPr/>
        </p:nvGrpSpPr>
        <p:grpSpPr>
          <a:xfrm rot="0">
            <a:off x="915203" y="4399311"/>
            <a:ext cx="1671464" cy="850202"/>
            <a:chOff x="0" y="0"/>
            <a:chExt cx="978741" cy="49784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978741" cy="497843"/>
            </a:xfrm>
            <a:custGeom>
              <a:avLst/>
              <a:gdLst/>
              <a:ahLst/>
              <a:cxnLst/>
              <a:rect r="r" b="b" t="t" l="l"/>
              <a:pathLst>
                <a:path h="497843" w="978741">
                  <a:moveTo>
                    <a:pt x="775541" y="0"/>
                  </a:moveTo>
                  <a:cubicBezTo>
                    <a:pt x="887765" y="0"/>
                    <a:pt x="978741" y="111446"/>
                    <a:pt x="978741" y="248922"/>
                  </a:cubicBezTo>
                  <a:cubicBezTo>
                    <a:pt x="978741" y="386397"/>
                    <a:pt x="887765" y="497843"/>
                    <a:pt x="775541" y="497843"/>
                  </a:cubicBezTo>
                  <a:lnTo>
                    <a:pt x="203200" y="497843"/>
                  </a:lnTo>
                  <a:cubicBezTo>
                    <a:pt x="90976" y="497843"/>
                    <a:pt x="0" y="386397"/>
                    <a:pt x="0" y="248922"/>
                  </a:cubicBezTo>
                  <a:cubicBezTo>
                    <a:pt x="0" y="11144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19050"/>
              <a:ext cx="978741" cy="516893"/>
            </a:xfrm>
            <a:prstGeom prst="rect">
              <a:avLst/>
            </a:prstGeom>
          </p:spPr>
          <p:txBody>
            <a:bodyPr anchor="ctr" rtlCol="false" tIns="56128" lIns="56128" bIns="56128" rIns="56128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2666660" y="4486806"/>
            <a:ext cx="1675114" cy="675212"/>
            <a:chOff x="0" y="0"/>
            <a:chExt cx="1000252" cy="403186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1000252" cy="403186"/>
            </a:xfrm>
            <a:custGeom>
              <a:avLst/>
              <a:gdLst/>
              <a:ahLst/>
              <a:cxnLst/>
              <a:rect r="r" b="b" t="t" l="l"/>
              <a:pathLst>
                <a:path h="403186" w="1000252">
                  <a:moveTo>
                    <a:pt x="797052" y="0"/>
                  </a:moveTo>
                  <a:cubicBezTo>
                    <a:pt x="909276" y="0"/>
                    <a:pt x="1000252" y="90256"/>
                    <a:pt x="1000252" y="201593"/>
                  </a:cubicBezTo>
                  <a:cubicBezTo>
                    <a:pt x="1000252" y="312929"/>
                    <a:pt x="909276" y="403186"/>
                    <a:pt x="797052" y="403186"/>
                  </a:cubicBezTo>
                  <a:lnTo>
                    <a:pt x="203200" y="403186"/>
                  </a:lnTo>
                  <a:cubicBezTo>
                    <a:pt x="90976" y="403186"/>
                    <a:pt x="0" y="312929"/>
                    <a:pt x="0" y="201593"/>
                  </a:cubicBezTo>
                  <a:cubicBezTo>
                    <a:pt x="0" y="9025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0" y="-19050"/>
              <a:ext cx="1000252" cy="422236"/>
            </a:xfrm>
            <a:prstGeom prst="rect">
              <a:avLst/>
            </a:prstGeom>
          </p:spPr>
          <p:txBody>
            <a:bodyPr anchor="ctr" rtlCol="false" tIns="56128" lIns="56128" bIns="56128" rIns="56128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sp>
        <p:nvSpPr>
          <p:cNvPr name="TextBox 29" id="29"/>
          <p:cNvSpPr txBox="true"/>
          <p:nvPr/>
        </p:nvSpPr>
        <p:spPr>
          <a:xfrm rot="0">
            <a:off x="3311980" y="4957232"/>
            <a:ext cx="381167" cy="15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2"/>
              </a:lnSpc>
            </a:pPr>
            <a:r>
              <a:rPr lang="en-US" sz="916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VOCAL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2766908" y="4576234"/>
            <a:ext cx="1471312" cy="3428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 Bold"/>
                <a:ea typeface="Rubik Bold"/>
                <a:cs typeface="Rubik Bold"/>
                <a:sym typeface="Rubik Bold"/>
              </a:rPr>
              <a:t>D. Theo Hernando Olmo</a:t>
            </a:r>
          </a:p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ASAGA CANARIAS</a:t>
            </a:r>
          </a:p>
        </p:txBody>
      </p:sp>
      <p:grpSp>
        <p:nvGrpSpPr>
          <p:cNvPr name="Group 31" id="31"/>
          <p:cNvGrpSpPr/>
          <p:nvPr/>
        </p:nvGrpSpPr>
        <p:grpSpPr>
          <a:xfrm rot="0">
            <a:off x="4420010" y="4342799"/>
            <a:ext cx="1591136" cy="963227"/>
            <a:chOff x="0" y="0"/>
            <a:chExt cx="978741" cy="592501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978741" cy="592501"/>
            </a:xfrm>
            <a:custGeom>
              <a:avLst/>
              <a:gdLst/>
              <a:ahLst/>
              <a:cxnLst/>
              <a:rect r="r" b="b" t="t" l="l"/>
              <a:pathLst>
                <a:path h="592501" w="978741">
                  <a:moveTo>
                    <a:pt x="775541" y="0"/>
                  </a:moveTo>
                  <a:cubicBezTo>
                    <a:pt x="887765" y="0"/>
                    <a:pt x="978741" y="132636"/>
                    <a:pt x="978741" y="296250"/>
                  </a:cubicBezTo>
                  <a:cubicBezTo>
                    <a:pt x="978741" y="459865"/>
                    <a:pt x="887765" y="592501"/>
                    <a:pt x="775541" y="592501"/>
                  </a:cubicBezTo>
                  <a:lnTo>
                    <a:pt x="203200" y="592501"/>
                  </a:lnTo>
                  <a:cubicBezTo>
                    <a:pt x="90976" y="592501"/>
                    <a:pt x="0" y="459865"/>
                    <a:pt x="0" y="296250"/>
                  </a:cubicBezTo>
                  <a:cubicBezTo>
                    <a:pt x="0" y="13263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19050"/>
              <a:ext cx="978741" cy="611551"/>
            </a:xfrm>
            <a:prstGeom prst="rect">
              <a:avLst/>
            </a:prstGeom>
          </p:spPr>
          <p:txBody>
            <a:bodyPr anchor="ctr" rtlCol="false" tIns="56128" lIns="56128" bIns="56128" rIns="56128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6089382" y="4278188"/>
            <a:ext cx="1943639" cy="1019736"/>
            <a:chOff x="0" y="0"/>
            <a:chExt cx="1129319" cy="592501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1129319" cy="592501"/>
            </a:xfrm>
            <a:custGeom>
              <a:avLst/>
              <a:gdLst/>
              <a:ahLst/>
              <a:cxnLst/>
              <a:rect r="r" b="b" t="t" l="l"/>
              <a:pathLst>
                <a:path h="592501" w="1129319">
                  <a:moveTo>
                    <a:pt x="926119" y="0"/>
                  </a:moveTo>
                  <a:cubicBezTo>
                    <a:pt x="1038343" y="0"/>
                    <a:pt x="1129319" y="132636"/>
                    <a:pt x="1129319" y="296250"/>
                  </a:cubicBezTo>
                  <a:cubicBezTo>
                    <a:pt x="1129319" y="459865"/>
                    <a:pt x="1038343" y="592501"/>
                    <a:pt x="926119" y="592501"/>
                  </a:cubicBezTo>
                  <a:lnTo>
                    <a:pt x="203200" y="592501"/>
                  </a:lnTo>
                  <a:cubicBezTo>
                    <a:pt x="90976" y="592501"/>
                    <a:pt x="0" y="459865"/>
                    <a:pt x="0" y="296250"/>
                  </a:cubicBezTo>
                  <a:cubicBezTo>
                    <a:pt x="0" y="13263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19050"/>
              <a:ext cx="1129319" cy="611551"/>
            </a:xfrm>
            <a:prstGeom prst="rect">
              <a:avLst/>
            </a:prstGeom>
          </p:spPr>
          <p:txBody>
            <a:bodyPr anchor="ctr" rtlCol="false" tIns="56128" lIns="56128" bIns="56128" rIns="56128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1003704" y="5347994"/>
            <a:ext cx="1675114" cy="1024269"/>
            <a:chOff x="0" y="0"/>
            <a:chExt cx="1000252" cy="611617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1000252" cy="611616"/>
            </a:xfrm>
            <a:custGeom>
              <a:avLst/>
              <a:gdLst/>
              <a:ahLst/>
              <a:cxnLst/>
              <a:rect r="r" b="b" t="t" l="l"/>
              <a:pathLst>
                <a:path h="611616" w="1000252">
                  <a:moveTo>
                    <a:pt x="797052" y="0"/>
                  </a:moveTo>
                  <a:cubicBezTo>
                    <a:pt x="909276" y="0"/>
                    <a:pt x="1000252" y="136915"/>
                    <a:pt x="1000252" y="305808"/>
                  </a:cubicBezTo>
                  <a:cubicBezTo>
                    <a:pt x="1000252" y="474701"/>
                    <a:pt x="909276" y="611616"/>
                    <a:pt x="797052" y="611616"/>
                  </a:cubicBezTo>
                  <a:lnTo>
                    <a:pt x="203200" y="611616"/>
                  </a:lnTo>
                  <a:cubicBezTo>
                    <a:pt x="90976" y="611616"/>
                    <a:pt x="0" y="474701"/>
                    <a:pt x="0" y="305808"/>
                  </a:cubicBezTo>
                  <a:cubicBezTo>
                    <a:pt x="0" y="13691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19050"/>
              <a:ext cx="1000252" cy="630667"/>
            </a:xfrm>
            <a:prstGeom prst="rect">
              <a:avLst/>
            </a:prstGeom>
          </p:spPr>
          <p:txBody>
            <a:bodyPr anchor="ctr" rtlCol="false" tIns="56128" lIns="56128" bIns="56128" rIns="56128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sp>
        <p:nvSpPr>
          <p:cNvPr name="TextBox 40" id="40"/>
          <p:cNvSpPr txBox="true"/>
          <p:nvPr/>
        </p:nvSpPr>
        <p:spPr>
          <a:xfrm rot="0">
            <a:off x="1607280" y="6139416"/>
            <a:ext cx="467963" cy="15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2"/>
              </a:lnSpc>
            </a:pPr>
            <a:r>
              <a:rPr lang="en-US" sz="916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VOCAL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231938" y="5416209"/>
            <a:ext cx="1218646" cy="69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 Bold"/>
                <a:ea typeface="Rubik Bold"/>
                <a:cs typeface="Rubik Bold"/>
                <a:sym typeface="Rubik Bold"/>
              </a:rPr>
              <a:t>D. Ayoze Juan Medina Díaz </a:t>
            </a:r>
            <a:r>
              <a:rPr lang="en-US" sz="992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AYUNTAMIENTO DE GUÍA DE ISORA</a:t>
            </a:r>
          </a:p>
        </p:txBody>
      </p:sp>
      <p:grpSp>
        <p:nvGrpSpPr>
          <p:cNvPr name="Group 42" id="42"/>
          <p:cNvGrpSpPr/>
          <p:nvPr/>
        </p:nvGrpSpPr>
        <p:grpSpPr>
          <a:xfrm rot="0">
            <a:off x="2760970" y="5306026"/>
            <a:ext cx="1675114" cy="1024269"/>
            <a:chOff x="0" y="0"/>
            <a:chExt cx="1000252" cy="611617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1000252" cy="611616"/>
            </a:xfrm>
            <a:custGeom>
              <a:avLst/>
              <a:gdLst/>
              <a:ahLst/>
              <a:cxnLst/>
              <a:rect r="r" b="b" t="t" l="l"/>
              <a:pathLst>
                <a:path h="611616" w="1000252">
                  <a:moveTo>
                    <a:pt x="797052" y="0"/>
                  </a:moveTo>
                  <a:cubicBezTo>
                    <a:pt x="909276" y="0"/>
                    <a:pt x="1000252" y="136915"/>
                    <a:pt x="1000252" y="305808"/>
                  </a:cubicBezTo>
                  <a:cubicBezTo>
                    <a:pt x="1000252" y="474701"/>
                    <a:pt x="909276" y="611616"/>
                    <a:pt x="797052" y="611616"/>
                  </a:cubicBezTo>
                  <a:lnTo>
                    <a:pt x="203200" y="611616"/>
                  </a:lnTo>
                  <a:cubicBezTo>
                    <a:pt x="90976" y="611616"/>
                    <a:pt x="0" y="474701"/>
                    <a:pt x="0" y="305808"/>
                  </a:cubicBezTo>
                  <a:cubicBezTo>
                    <a:pt x="0" y="13691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4" id="44"/>
            <p:cNvSpPr txBox="true"/>
            <p:nvPr/>
          </p:nvSpPr>
          <p:spPr>
            <a:xfrm>
              <a:off x="0" y="-19050"/>
              <a:ext cx="1000252" cy="630667"/>
            </a:xfrm>
            <a:prstGeom prst="rect">
              <a:avLst/>
            </a:prstGeom>
          </p:spPr>
          <p:txBody>
            <a:bodyPr anchor="ctr" rtlCol="false" tIns="56128" lIns="56128" bIns="56128" rIns="56128"/>
            <a:lstStyle/>
            <a:p>
              <a:pPr algn="ctr">
                <a:lnSpc>
                  <a:spcPts val="1251"/>
                </a:lnSpc>
              </a:pPr>
            </a:p>
          </p:txBody>
        </p:sp>
      </p:grpSp>
      <p:sp>
        <p:nvSpPr>
          <p:cNvPr name="TextBox 45" id="45"/>
          <p:cNvSpPr txBox="true"/>
          <p:nvPr/>
        </p:nvSpPr>
        <p:spPr>
          <a:xfrm rot="0">
            <a:off x="3352646" y="6110327"/>
            <a:ext cx="476296" cy="15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2"/>
              </a:lnSpc>
            </a:pPr>
            <a:r>
              <a:rPr lang="en-US" sz="916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VOCAL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901312" y="5398153"/>
            <a:ext cx="1382811" cy="69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 Bold"/>
                <a:ea typeface="Rubik Bold"/>
                <a:cs typeface="Rubik Bold"/>
                <a:sym typeface="Rubik Bold"/>
              </a:rPr>
              <a:t> Dña. María Leticia Villegas Méndez</a:t>
            </a:r>
          </a:p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AYUNTAMIENTO DE LA LAGUNA</a:t>
            </a:r>
          </a:p>
        </p:txBody>
      </p:sp>
      <p:grpSp>
        <p:nvGrpSpPr>
          <p:cNvPr name="Group 47" id="47"/>
          <p:cNvGrpSpPr/>
          <p:nvPr/>
        </p:nvGrpSpPr>
        <p:grpSpPr>
          <a:xfrm rot="0">
            <a:off x="6263597" y="5435259"/>
            <a:ext cx="1951546" cy="849740"/>
            <a:chOff x="0" y="0"/>
            <a:chExt cx="2602061" cy="1132987"/>
          </a:xfrm>
        </p:grpSpPr>
        <p:grpSp>
          <p:nvGrpSpPr>
            <p:cNvPr name="Group 48" id="48"/>
            <p:cNvGrpSpPr/>
            <p:nvPr/>
          </p:nvGrpSpPr>
          <p:grpSpPr>
            <a:xfrm rot="0">
              <a:off x="0" y="0"/>
              <a:ext cx="2602061" cy="1132987"/>
              <a:chOff x="0" y="0"/>
              <a:chExt cx="1165317" cy="507401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1165317" cy="507401"/>
              </a:xfrm>
              <a:custGeom>
                <a:avLst/>
                <a:gdLst/>
                <a:ahLst/>
                <a:cxnLst/>
                <a:rect r="r" b="b" t="t" l="l"/>
                <a:pathLst>
                  <a:path h="507401" w="1165317">
                    <a:moveTo>
                      <a:pt x="962117" y="0"/>
                    </a:moveTo>
                    <a:cubicBezTo>
                      <a:pt x="1074341" y="0"/>
                      <a:pt x="1165317" y="113586"/>
                      <a:pt x="1165317" y="253701"/>
                    </a:cubicBezTo>
                    <a:cubicBezTo>
                      <a:pt x="1165317" y="393815"/>
                      <a:pt x="1074341" y="507401"/>
                      <a:pt x="962117" y="507401"/>
                    </a:cubicBezTo>
                    <a:lnTo>
                      <a:pt x="203200" y="507401"/>
                    </a:lnTo>
                    <a:cubicBezTo>
                      <a:pt x="90976" y="507401"/>
                      <a:pt x="0" y="393815"/>
                      <a:pt x="0" y="253701"/>
                    </a:cubicBezTo>
                    <a:cubicBezTo>
                      <a:pt x="0" y="113586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0" y="-19050"/>
                <a:ext cx="1165317" cy="526451"/>
              </a:xfrm>
              <a:prstGeom prst="rect">
                <a:avLst/>
              </a:prstGeom>
            </p:spPr>
            <p:txBody>
              <a:bodyPr anchor="ctr" rtlCol="false" tIns="56128" lIns="56128" bIns="56128" rIns="56128"/>
              <a:lstStyle/>
              <a:p>
                <a:pPr algn="ctr">
                  <a:lnSpc>
                    <a:spcPts val="1251"/>
                  </a:lnSpc>
                </a:pPr>
              </a:p>
            </p:txBody>
          </p:sp>
        </p:grpSp>
        <p:sp>
          <p:nvSpPr>
            <p:cNvPr name="TextBox 51" id="51"/>
            <p:cNvSpPr txBox="true"/>
            <p:nvPr/>
          </p:nvSpPr>
          <p:spPr>
            <a:xfrm rot="0">
              <a:off x="1022737" y="866289"/>
              <a:ext cx="586144" cy="2013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282"/>
                </a:lnSpc>
              </a:pPr>
              <a:r>
                <a:rPr lang="en-US" sz="916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VOCAL</a:t>
              </a:r>
            </a:p>
          </p:txBody>
        </p:sp>
        <p:sp>
          <p:nvSpPr>
            <p:cNvPr name="TextBox 52" id="52"/>
            <p:cNvSpPr txBox="true"/>
            <p:nvPr/>
          </p:nvSpPr>
          <p:spPr>
            <a:xfrm rot="0">
              <a:off x="155721" y="125587"/>
              <a:ext cx="2285483" cy="68355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389"/>
                </a:lnSpc>
              </a:pPr>
              <a:r>
                <a:rPr lang="en-US" sz="992">
                  <a:solidFill>
                    <a:srgbClr val="000000"/>
                  </a:solidFill>
                  <a:latin typeface="Rubik Bold"/>
                  <a:ea typeface="Rubik Bold"/>
                  <a:cs typeface="Rubik Bold"/>
                  <a:sym typeface="Rubik Bold"/>
                </a:rPr>
                <a:t>D. Arsenio Gómez González</a:t>
              </a:r>
            </a:p>
            <a:p>
              <a:pPr algn="ctr">
                <a:lnSpc>
                  <a:spcPts val="1389"/>
                </a:lnSpc>
              </a:pPr>
              <a:r>
                <a:rPr lang="en-US" sz="992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AYUNTAMIENTO DE TACORONTE</a:t>
              </a:r>
            </a:p>
          </p:txBody>
        </p:sp>
      </p:grpSp>
      <p:sp>
        <p:nvSpPr>
          <p:cNvPr name="AutoShape 53" id="53"/>
          <p:cNvSpPr/>
          <p:nvPr/>
        </p:nvSpPr>
        <p:spPr>
          <a:xfrm flipH="true" flipV="true">
            <a:off x="4474112" y="3955860"/>
            <a:ext cx="5201292" cy="489183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4" id="54"/>
          <p:cNvSpPr/>
          <p:nvPr/>
        </p:nvSpPr>
        <p:spPr>
          <a:xfrm flipH="true">
            <a:off x="1750935" y="3955860"/>
            <a:ext cx="2723177" cy="44345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5" id="55"/>
          <p:cNvSpPr/>
          <p:nvPr/>
        </p:nvSpPr>
        <p:spPr>
          <a:xfrm flipV="true">
            <a:off x="3504216" y="3955860"/>
            <a:ext cx="969896" cy="530947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6" id="56"/>
          <p:cNvSpPr/>
          <p:nvPr/>
        </p:nvSpPr>
        <p:spPr>
          <a:xfrm flipH="true" flipV="true">
            <a:off x="4474112" y="3955860"/>
            <a:ext cx="3355668" cy="553793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7" id="57"/>
          <p:cNvSpPr/>
          <p:nvPr/>
        </p:nvSpPr>
        <p:spPr>
          <a:xfrm flipH="false" flipV="false" rot="0">
            <a:off x="7428261" y="464232"/>
            <a:ext cx="1708753" cy="1067444"/>
          </a:xfrm>
          <a:custGeom>
            <a:avLst/>
            <a:gdLst/>
            <a:ahLst/>
            <a:cxnLst/>
            <a:rect r="r" b="b" t="t" l="l"/>
            <a:pathLst>
              <a:path h="1067444" w="1708753">
                <a:moveTo>
                  <a:pt x="0" y="0"/>
                </a:moveTo>
                <a:lnTo>
                  <a:pt x="1708754" y="0"/>
                </a:lnTo>
                <a:lnTo>
                  <a:pt x="1708754" y="1067444"/>
                </a:lnTo>
                <a:lnTo>
                  <a:pt x="0" y="106744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58" id="58"/>
          <p:cNvSpPr txBox="true"/>
          <p:nvPr/>
        </p:nvSpPr>
        <p:spPr>
          <a:xfrm rot="0">
            <a:off x="1503336" y="5059429"/>
            <a:ext cx="495198" cy="15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2"/>
              </a:lnSpc>
            </a:pPr>
            <a:r>
              <a:rPr lang="en-US" sz="916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VOCAL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1031100" y="4520425"/>
            <a:ext cx="1439670" cy="5174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 Bold"/>
                <a:ea typeface="Rubik Bold"/>
                <a:cs typeface="Rubik Bold"/>
                <a:sym typeface="Rubik Bold"/>
              </a:rPr>
              <a:t>Dña. María Soledad Díaz Delgado</a:t>
            </a:r>
          </a:p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AMFAR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5013685" y="5097672"/>
            <a:ext cx="428169" cy="15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2"/>
              </a:lnSpc>
            </a:pPr>
            <a:r>
              <a:rPr lang="en-US" sz="916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VOCAL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4507934" y="4367616"/>
            <a:ext cx="1439670" cy="69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 Bold"/>
                <a:ea typeface="Rubik Bold"/>
                <a:cs typeface="Rubik Bold"/>
                <a:sym typeface="Rubik Bold"/>
              </a:rPr>
              <a:t>Dña. Silvia María Tejera Felipe </a:t>
            </a:r>
            <a:r>
              <a:rPr lang="en-US" sz="992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ASOCIACIÓN COMARCA CHASNA ISORA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6871170" y="5093749"/>
            <a:ext cx="380063" cy="15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2"/>
              </a:lnSpc>
            </a:pPr>
            <a:r>
              <a:rPr lang="en-US" sz="916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VOCAL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6230620" y="4367616"/>
            <a:ext cx="1661162" cy="6919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9"/>
              </a:lnSpc>
            </a:pPr>
            <a:r>
              <a:rPr lang="en-US" sz="992">
                <a:solidFill>
                  <a:srgbClr val="000000"/>
                </a:solidFill>
                <a:latin typeface="Rubik Bold"/>
                <a:ea typeface="Rubik Bold"/>
                <a:cs typeface="Rubik Bold"/>
                <a:sym typeface="Rubik Bold"/>
              </a:rPr>
              <a:t>Dña. Celestina Margarita Dolores González Cáceres  </a:t>
            </a:r>
            <a:r>
              <a:rPr lang="en-US" sz="992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ASOCIACIÓN DOMITILA HERNÁNDEZ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528365" y="933899"/>
            <a:ext cx="2150453" cy="7092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3"/>
              </a:lnSpc>
            </a:pPr>
            <a:r>
              <a:rPr lang="en-US" sz="200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ORGANIGRAMA</a:t>
            </a:r>
          </a:p>
          <a:p>
            <a:pPr algn="ctr">
              <a:lnSpc>
                <a:spcPts val="2813"/>
              </a:lnSpc>
            </a:pPr>
            <a:r>
              <a:rPr lang="en-US" sz="200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GAR TENERIFE</a:t>
            </a:r>
          </a:p>
        </p:txBody>
      </p:sp>
      <p:grpSp>
        <p:nvGrpSpPr>
          <p:cNvPr name="Group 65" id="65"/>
          <p:cNvGrpSpPr/>
          <p:nvPr/>
        </p:nvGrpSpPr>
        <p:grpSpPr>
          <a:xfrm rot="0">
            <a:off x="4512283" y="5435259"/>
            <a:ext cx="1675114" cy="849740"/>
            <a:chOff x="0" y="0"/>
            <a:chExt cx="2233485" cy="1132987"/>
          </a:xfrm>
        </p:grpSpPr>
        <p:grpSp>
          <p:nvGrpSpPr>
            <p:cNvPr name="Group 66" id="66"/>
            <p:cNvGrpSpPr/>
            <p:nvPr/>
          </p:nvGrpSpPr>
          <p:grpSpPr>
            <a:xfrm rot="0">
              <a:off x="0" y="0"/>
              <a:ext cx="2233485" cy="1132987"/>
              <a:chOff x="0" y="0"/>
              <a:chExt cx="1000252" cy="507401"/>
            </a:xfrm>
          </p:grpSpPr>
          <p:sp>
            <p:nvSpPr>
              <p:cNvPr name="Freeform 67" id="67"/>
              <p:cNvSpPr/>
              <p:nvPr/>
            </p:nvSpPr>
            <p:spPr>
              <a:xfrm flipH="false" flipV="false" rot="0">
                <a:off x="0" y="0"/>
                <a:ext cx="1000252" cy="507401"/>
              </a:xfrm>
              <a:custGeom>
                <a:avLst/>
                <a:gdLst/>
                <a:ahLst/>
                <a:cxnLst/>
                <a:rect r="r" b="b" t="t" l="l"/>
                <a:pathLst>
                  <a:path h="507401" w="1000252">
                    <a:moveTo>
                      <a:pt x="797052" y="0"/>
                    </a:moveTo>
                    <a:cubicBezTo>
                      <a:pt x="909276" y="0"/>
                      <a:pt x="1000252" y="113586"/>
                      <a:pt x="1000252" y="253701"/>
                    </a:cubicBezTo>
                    <a:cubicBezTo>
                      <a:pt x="1000252" y="393815"/>
                      <a:pt x="909276" y="507401"/>
                      <a:pt x="797052" y="507401"/>
                    </a:cubicBezTo>
                    <a:lnTo>
                      <a:pt x="203200" y="507401"/>
                    </a:lnTo>
                    <a:cubicBezTo>
                      <a:pt x="90976" y="507401"/>
                      <a:pt x="0" y="393815"/>
                      <a:pt x="0" y="253701"/>
                    </a:cubicBezTo>
                    <a:cubicBezTo>
                      <a:pt x="0" y="113586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68" id="68"/>
              <p:cNvSpPr txBox="true"/>
              <p:nvPr/>
            </p:nvSpPr>
            <p:spPr>
              <a:xfrm>
                <a:off x="0" y="-19050"/>
                <a:ext cx="1000252" cy="526451"/>
              </a:xfrm>
              <a:prstGeom prst="rect">
                <a:avLst/>
              </a:prstGeom>
            </p:spPr>
            <p:txBody>
              <a:bodyPr anchor="ctr" rtlCol="false" tIns="56128" lIns="56128" bIns="56128" rIns="56128"/>
              <a:lstStyle/>
              <a:p>
                <a:pPr algn="ctr">
                  <a:lnSpc>
                    <a:spcPts val="1251"/>
                  </a:lnSpc>
                </a:pPr>
              </a:p>
            </p:txBody>
          </p:sp>
        </p:grpSp>
        <p:sp>
          <p:nvSpPr>
            <p:cNvPr name="TextBox 69" id="69"/>
            <p:cNvSpPr txBox="true"/>
            <p:nvPr/>
          </p:nvSpPr>
          <p:spPr>
            <a:xfrm rot="0">
              <a:off x="859047" y="878157"/>
              <a:ext cx="515391" cy="2013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282"/>
                </a:lnSpc>
              </a:pPr>
              <a:r>
                <a:rPr lang="en-US" sz="916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VOCAL</a:t>
              </a:r>
            </a:p>
          </p:txBody>
        </p:sp>
        <p:sp>
          <p:nvSpPr>
            <p:cNvPr name="TextBox 70" id="70"/>
            <p:cNvSpPr txBox="true"/>
            <p:nvPr/>
          </p:nvSpPr>
          <p:spPr>
            <a:xfrm rot="0">
              <a:off x="133664" y="125587"/>
              <a:ext cx="1961749" cy="68355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389"/>
                </a:lnSpc>
              </a:pPr>
              <a:r>
                <a:rPr lang="en-US" sz="992">
                  <a:solidFill>
                    <a:srgbClr val="000000"/>
                  </a:solidFill>
                  <a:latin typeface="Rubik Bold"/>
                  <a:ea typeface="Rubik Bold"/>
                  <a:cs typeface="Rubik Bold"/>
                  <a:sym typeface="Rubik Bold"/>
                </a:rPr>
                <a:t>D. Lot García Delgado</a:t>
              </a:r>
            </a:p>
            <a:p>
              <a:pPr algn="ctr">
                <a:lnSpc>
                  <a:spcPts val="1389"/>
                </a:lnSpc>
              </a:pPr>
              <a:r>
                <a:rPr lang="en-US" sz="992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AYUNTAMIENTO DE SAN MIGUEL DE ABONA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DAGDbMjP6ug</dc:identifier>
  <dcterms:modified xsi:type="dcterms:W3CDTF">2011-08-01T06:04:30Z</dcterms:modified>
  <cp:revision>1</cp:revision>
  <dc:title>ORGANIGRAMA GAR TF</dc:title>
</cp:coreProperties>
</file>